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41"/>
  </p:notesMasterIdLst>
  <p:sldIdLst>
    <p:sldId id="256" r:id="rId2"/>
    <p:sldId id="424" r:id="rId3"/>
    <p:sldId id="425" r:id="rId4"/>
    <p:sldId id="426" r:id="rId5"/>
    <p:sldId id="427" r:id="rId6"/>
    <p:sldId id="428" r:id="rId7"/>
    <p:sldId id="429" r:id="rId8"/>
    <p:sldId id="430" r:id="rId9"/>
    <p:sldId id="431" r:id="rId10"/>
    <p:sldId id="432" r:id="rId11"/>
    <p:sldId id="393" r:id="rId12"/>
    <p:sldId id="394" r:id="rId13"/>
    <p:sldId id="395" r:id="rId14"/>
    <p:sldId id="396" r:id="rId15"/>
    <p:sldId id="397" r:id="rId16"/>
    <p:sldId id="398" r:id="rId17"/>
    <p:sldId id="399" r:id="rId18"/>
    <p:sldId id="400" r:id="rId19"/>
    <p:sldId id="402" r:id="rId20"/>
    <p:sldId id="401" r:id="rId21"/>
    <p:sldId id="403" r:id="rId22"/>
    <p:sldId id="404" r:id="rId23"/>
    <p:sldId id="418" r:id="rId24"/>
    <p:sldId id="419" r:id="rId25"/>
    <p:sldId id="420" r:id="rId26"/>
    <p:sldId id="405" r:id="rId27"/>
    <p:sldId id="407" r:id="rId28"/>
    <p:sldId id="414" r:id="rId29"/>
    <p:sldId id="416" r:id="rId30"/>
    <p:sldId id="408" r:id="rId31"/>
    <p:sldId id="417" r:id="rId32"/>
    <p:sldId id="421" r:id="rId33"/>
    <p:sldId id="422" r:id="rId34"/>
    <p:sldId id="423" r:id="rId35"/>
    <p:sldId id="409" r:id="rId36"/>
    <p:sldId id="410" r:id="rId37"/>
    <p:sldId id="411" r:id="rId38"/>
    <p:sldId id="413" r:id="rId39"/>
    <p:sldId id="412" r:id="rId4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167" autoAdjust="0"/>
  </p:normalViewPr>
  <p:slideViewPr>
    <p:cSldViewPr showGuides="1">
      <p:cViewPr varScale="1">
        <p:scale>
          <a:sx n="123" d="100"/>
          <a:sy n="123" d="100"/>
        </p:scale>
        <p:origin x="1016" y="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C0D53A-A3A9-4785-8F95-13CA35C29A76}" type="datetimeFigureOut">
              <a:rPr lang="en-US" smtClean="0"/>
              <a:pPr/>
              <a:t>3/21/2018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20FFDE-72E4-4E33-A11F-D22F07A26A2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76962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76962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315200" y="6477000"/>
            <a:ext cx="1676400" cy="228600"/>
          </a:xfrm>
        </p:spPr>
        <p:txBody>
          <a:bodyPr/>
          <a:lstStyle>
            <a:lvl1pPr algn="r">
              <a:defRPr sz="1400"/>
            </a:lvl1pPr>
          </a:lstStyle>
          <a:p>
            <a:fld id="{B8DE410C-548C-4175-A52F-A7A6DEA1EC1F}" type="datetime1">
              <a:rPr lang="en-US" smtClean="0"/>
              <a:pPr/>
              <a:t>3/21/2018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52400" y="6477000"/>
            <a:ext cx="1219200" cy="243840"/>
          </a:xfrm>
        </p:spPr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381000" y="3657599"/>
            <a:ext cx="8610600" cy="127063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381000" y="5029200"/>
            <a:ext cx="86106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152400" y="36576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152400" y="502920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F296C-4657-42E4-BA8F-2F4F6816E90D}" type="datetime1">
              <a:rPr lang="en-US" smtClean="0"/>
              <a:pPr/>
              <a:t>3/21/2018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9DCC5-ABBA-4500-9AB1-154014DA660B}" type="datetime1">
              <a:rPr lang="en-US" smtClean="0"/>
              <a:pPr/>
              <a:t>3/21/2018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839200" cy="533400"/>
          </a:xfrm>
        </p:spPr>
        <p:txBody>
          <a:bodyPr/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15200" y="6477000"/>
            <a:ext cx="1676400" cy="245110"/>
          </a:xfrm>
        </p:spPr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3/21/2018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0" y="6477000"/>
            <a:ext cx="4876800" cy="24511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52400" y="6477000"/>
            <a:ext cx="1981200" cy="245110"/>
          </a:xfrm>
        </p:spPr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152400" y="838200"/>
            <a:ext cx="8839200" cy="54864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9619C9BC-6667-4703-9427-B203200B4749}" type="datetime1">
              <a:rPr lang="en-US" smtClean="0"/>
              <a:pPr/>
              <a:t>3/21/2018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C08FE-5FDA-488B-9814-6E196D8A6300}" type="datetime1">
              <a:rPr lang="en-US" smtClean="0"/>
              <a:pPr/>
              <a:t>3/21/2018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78B83-1654-4051-B09A-2165CBE5FE3E}" type="datetime1">
              <a:rPr lang="en-US" smtClean="0"/>
              <a:pPr/>
              <a:t>3/21/2018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02F4C-17BB-43F3-87CC-D5F9A27DF5B5}" type="datetime1">
              <a:rPr lang="en-US" smtClean="0"/>
              <a:pPr/>
              <a:t>3/21/2018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24800-D427-4FE6-A63D-7627C8050503}" type="datetime1">
              <a:rPr lang="en-US" smtClean="0"/>
              <a:pPr/>
              <a:t>3/21/2018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34CD7-0505-4D04-83B9-C92B22514E0B}" type="datetime1">
              <a:rPr lang="en-US" smtClean="0"/>
              <a:pPr/>
              <a:t>3/21/2018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C2B2F-5AB0-45F0-A353-28B725C9D3B3}" type="datetime1">
              <a:rPr lang="en-US" smtClean="0"/>
              <a:pPr/>
              <a:t>3/21/2018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4AD71F2-79F5-4BBD-B8F3-A63A44006ACD}" type="datetime1">
              <a:rPr lang="en-US" smtClean="0"/>
              <a:pPr/>
              <a:t>3/21/2018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hyperlink" Target="http://theory.stanford.edu/~amitp/GameProgramming/" TargetMode="Externa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5.wmf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6.wmf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7.wmf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Path Planning in Discrete Sampled Space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380BC-50EF-441E-9814-3AD4580E8883}" type="datetime1">
              <a:rPr lang="en-US" smtClean="0"/>
              <a:pPr/>
              <a:t>3/21/2018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Quadtree</a:t>
            </a:r>
            <a:r>
              <a:rPr lang="en-US" dirty="0" smtClean="0"/>
              <a:t> Decomposition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3/21/2018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worst case performance</a:t>
            </a:r>
          </a:p>
          <a:p>
            <a:pPr lvl="1"/>
            <a:r>
              <a:rPr lang="en-US" dirty="0" smtClean="0"/>
              <a:t>same as uniform subdivision</a:t>
            </a:r>
          </a:p>
          <a:p>
            <a:r>
              <a:rPr lang="en-US" dirty="0" smtClean="0"/>
              <a:t>if most of the space is occupied or </a:t>
            </a:r>
            <a:r>
              <a:rPr lang="en-US" dirty="0" err="1" smtClean="0"/>
              <a:t>freespace</a:t>
            </a:r>
            <a:r>
              <a:rPr lang="en-US" dirty="0" smtClean="0"/>
              <a:t> then the representation is compact</a:t>
            </a:r>
          </a:p>
          <a:p>
            <a:r>
              <a:rPr lang="en-US" dirty="0" smtClean="0"/>
              <a:t>generalizes to N dimensions</a:t>
            </a:r>
          </a:p>
          <a:p>
            <a:r>
              <a:rPr lang="en-US" dirty="0" smtClean="0"/>
              <a:t>representation changes dramatically if objects move even a small amount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Connectivity in Discrete Sampled Space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3/21/2018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 path on a discrete grid is a sequence of moves between connected cells</a:t>
            </a:r>
          </a:p>
          <a:p>
            <a:r>
              <a:rPr lang="en-US" dirty="0" smtClean="0"/>
              <a:t>for a square tiling there are two possible definitions of connectivity</a:t>
            </a: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752600" y="3048000"/>
          <a:ext cx="1920240" cy="1920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40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40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40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8404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8404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8404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4048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4048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4048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4048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5486400" y="3048000"/>
          <a:ext cx="1920240" cy="1920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40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40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40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8404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8404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8404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4048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4048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4048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4048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981200" y="5181600"/>
            <a:ext cx="15039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4-connectivity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715000" y="5181600"/>
            <a:ext cx="15039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8-connectivity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4-Connectivity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3/21/2018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on a 4-connected tiling the distance between two cells is called the taxicab distance, rectilinear distance,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dirty="0" smtClean="0"/>
              <a:t> distance,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dirty="0" smtClean="0"/>
              <a:t> norm,  city block distance, or Manhattan distance </a:t>
            </a: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3035808" y="2438400"/>
          <a:ext cx="3072384" cy="30723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40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40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40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8404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8404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8404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8404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8404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84048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4048"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4048"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4048"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4048"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4048"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4048"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4048"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Wave-Front Planner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3/21/2018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wave-front planner finds a path between a start and goal point in spaces represented as a grid where</a:t>
            </a:r>
          </a:p>
          <a:p>
            <a:pPr lvl="1"/>
            <a:r>
              <a:rPr lang="en-US" dirty="0" smtClean="0"/>
              <a:t>free space is labeled with a 0</a:t>
            </a:r>
          </a:p>
          <a:p>
            <a:pPr lvl="1"/>
            <a:r>
              <a:rPr lang="en-US" dirty="0" smtClean="0"/>
              <a:t>obstacles are labeled with a 1</a:t>
            </a:r>
          </a:p>
          <a:p>
            <a:pPr lvl="1"/>
            <a:r>
              <a:rPr lang="en-US" dirty="0" smtClean="0"/>
              <a:t>the goal is labeled with a 2</a:t>
            </a:r>
          </a:p>
          <a:p>
            <a:pPr lvl="1"/>
            <a:r>
              <a:rPr lang="en-US" dirty="0" smtClean="0"/>
              <a:t>the start is known</a:t>
            </a: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4572000" y="2286000"/>
          <a:ext cx="4096512" cy="40965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60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60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603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603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5603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5603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5603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5603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5603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256032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256032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256032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256032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256032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256032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256032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</a:tblGrid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*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951509" y="6031468"/>
            <a:ext cx="5559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goal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Wave-Front Planner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3/21/2018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/>
            <a:r>
              <a:rPr lang="en-US" dirty="0" smtClean="0"/>
              <a:t>starting at the goal cell</a:t>
            </a:r>
          </a:p>
          <a:p>
            <a:pPr marL="514350" indent="-514350"/>
            <a:endParaRPr lang="en-US" dirty="0" smtClean="0"/>
          </a:p>
          <a:p>
            <a:pPr marL="514350" indent="-514350">
              <a:buNone/>
            </a:pPr>
            <a:r>
              <a:rPr lang="en-US" dirty="0" smtClean="0"/>
              <a:t>L := 2</a:t>
            </a:r>
          </a:p>
          <a:p>
            <a:pPr marL="514350" indent="-514350">
              <a:buNone/>
            </a:pPr>
            <a:r>
              <a:rPr lang="en-US" dirty="0" smtClean="0"/>
              <a:t>while start cell is unlabelled</a:t>
            </a:r>
          </a:p>
          <a:p>
            <a:pPr marL="514350" indent="-514350">
              <a:buNone/>
            </a:pPr>
            <a:r>
              <a:rPr lang="en-US" dirty="0" smtClean="0"/>
              <a:t>	for each cell C with label L</a:t>
            </a:r>
          </a:p>
          <a:p>
            <a:pPr marL="514350" indent="-514350">
              <a:buNone/>
            </a:pPr>
            <a:r>
              <a:rPr lang="en-US" dirty="0" smtClean="0"/>
              <a:t>		for each cell Z connected to C with label 0</a:t>
            </a:r>
          </a:p>
          <a:p>
            <a:pPr marL="514350" indent="-514350">
              <a:buNone/>
            </a:pPr>
            <a:r>
              <a:rPr lang="en-US" dirty="0" smtClean="0"/>
              <a:t>		     label Z with L+1</a:t>
            </a:r>
          </a:p>
          <a:p>
            <a:pPr marL="514350" indent="-514350">
              <a:buNone/>
            </a:pPr>
            <a:r>
              <a:rPr lang="en-US" dirty="0" smtClean="0"/>
              <a:t>	L := L + 1</a:t>
            </a:r>
          </a:p>
          <a:p>
            <a:pPr marL="514350" indent="-514350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3/21/2018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2532888" y="1371600"/>
          <a:ext cx="4096512" cy="40965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60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60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603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603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5603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5603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5603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5603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5603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256032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256032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256032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256032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256032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256032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256032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</a:tblGrid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*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912397" y="5117068"/>
            <a:ext cx="5559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goal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3/21/2018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2532888" y="1371600"/>
          <a:ext cx="4096512" cy="40965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60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60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603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603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5603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5603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5603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5603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5603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256032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256032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256032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256032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256032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256032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256032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</a:tblGrid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*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912397" y="5117068"/>
            <a:ext cx="5559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goal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3/21/2018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2532888" y="1371600"/>
          <a:ext cx="4096512" cy="40965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60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60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603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603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5603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5603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5603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5603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5603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256032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256032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256032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256032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256032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256032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256032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</a:tblGrid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*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912397" y="5117068"/>
            <a:ext cx="5559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goal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3/21/2018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2532888" y="1371600"/>
          <a:ext cx="4096512" cy="40965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60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60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603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603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5603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5603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5603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5603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5603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256032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256032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256032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256032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256032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256032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256032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</a:tblGrid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*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912397" y="5117068"/>
            <a:ext cx="5559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goal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3/21/2018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2532888" y="1371600"/>
          <a:ext cx="4096512" cy="40965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60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60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603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603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5603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5603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5603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5603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5603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256032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256032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256032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256032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256032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256032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256032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</a:tblGrid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*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912397" y="5117068"/>
            <a:ext cx="5559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goal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Spatial Decomposition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3/21/2018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represent space itself, rather than the objects in it, using discrete samples</a:t>
            </a:r>
          </a:p>
          <a:p>
            <a:r>
              <a:rPr lang="en-US" dirty="0" smtClean="0"/>
              <a:t>many ways to perform sampling, but the simplest is to use a grid</a:t>
            </a: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2514600" y="2286000"/>
          <a:ext cx="4096512" cy="40965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60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60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603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603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5603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5603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5603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5603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5603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256032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256032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256032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256032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256032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256032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256032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</a:tblGrid>
              <a:tr h="256032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7086600" y="3581400"/>
            <a:ext cx="2286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086600" y="4114800"/>
            <a:ext cx="228600" cy="22860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7391400" y="3505200"/>
            <a:ext cx="11274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free space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7391400" y="4050268"/>
            <a:ext cx="10230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occupied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3/21/2018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2532888" y="1371600"/>
          <a:ext cx="4096512" cy="40965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60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60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603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603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5603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5603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5603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5603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5603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256032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256032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256032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256032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256032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256032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256032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</a:tblGrid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37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38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36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37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24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35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36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24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34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35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24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34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24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29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28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27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26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26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27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28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29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29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28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27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26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27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28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29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34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34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35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49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48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46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45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44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39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38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37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36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35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36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*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49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47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46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45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44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39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38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37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36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37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912397" y="5117068"/>
            <a:ext cx="5559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goal</a:t>
            </a: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Wave-Front Planner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3/21/2018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to generate a path starting from the start point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L := start point label</a:t>
            </a:r>
          </a:p>
          <a:p>
            <a:pPr>
              <a:buNone/>
            </a:pPr>
            <a:r>
              <a:rPr lang="en-US" dirty="0" smtClean="0"/>
              <a:t>while not at the goal</a:t>
            </a:r>
          </a:p>
          <a:p>
            <a:pPr>
              <a:buNone/>
            </a:pPr>
            <a:r>
              <a:rPr lang="en-US" dirty="0" smtClean="0"/>
              <a:t>	move to any connected cell with label L-1</a:t>
            </a:r>
          </a:p>
          <a:p>
            <a:pPr>
              <a:buNone/>
            </a:pPr>
            <a:r>
              <a:rPr lang="en-US" dirty="0" smtClean="0"/>
              <a:t>	L := L-1</a:t>
            </a: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3/21/2018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2532888" y="1371600"/>
          <a:ext cx="4096512" cy="40965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60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60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603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603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5603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5603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5603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5603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5603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256032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256032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256032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256032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256032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256032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256032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</a:tblGrid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37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38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36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37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24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35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36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24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34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35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24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34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24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29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28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27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26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26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27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28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29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29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28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27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26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27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28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29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34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34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35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49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48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46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45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44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39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38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37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36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35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36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49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47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46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45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44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39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38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37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36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37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912397" y="5117068"/>
            <a:ext cx="5559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goal</a:t>
            </a:r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Another Example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3/21/2018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2532888" y="1371600"/>
          <a:ext cx="4096512" cy="40965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60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60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603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603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5603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5603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5603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5603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5603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256032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256032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256032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256032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256032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256032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256032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</a:tblGrid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*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3/21/2018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2532888" y="1371600"/>
          <a:ext cx="4096512" cy="40965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60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60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603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603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5603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5603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5603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5603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5603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256032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256032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256032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256032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256032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256032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256032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</a:tblGrid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*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3/21/2018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2532888" y="1371600"/>
          <a:ext cx="4096512" cy="40965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60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60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603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603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5603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5603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5603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5603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5603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256032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256032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256032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256032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256032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256032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256032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</a:tblGrid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*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Wave-Front Planner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3/21/2018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advantage:</a:t>
            </a:r>
          </a:p>
          <a:p>
            <a:pPr lvl="1"/>
            <a:r>
              <a:rPr lang="en-US" dirty="0" smtClean="0"/>
              <a:t>will find a shortest path (in terms of connectivity) between start and goal if a path exists</a:t>
            </a:r>
          </a:p>
          <a:p>
            <a:pPr lvl="1"/>
            <a:r>
              <a:rPr lang="en-US" dirty="0" smtClean="0"/>
              <a:t>generalizes to higher dimensions</a:t>
            </a:r>
          </a:p>
          <a:p>
            <a:r>
              <a:rPr lang="en-US" dirty="0" smtClean="0"/>
              <a:t>disadvantages:</a:t>
            </a:r>
          </a:p>
          <a:p>
            <a:pPr lvl="1"/>
            <a:r>
              <a:rPr lang="en-US" dirty="0" smtClean="0"/>
              <a:t>path often runs adjacent to obstacles</a:t>
            </a:r>
          </a:p>
          <a:p>
            <a:pPr lvl="1"/>
            <a:r>
              <a:rPr lang="en-US" dirty="0" smtClean="0"/>
              <a:t>planner searches the entire space with radius R around the goal (where R is the distance between the start and goal)</a:t>
            </a:r>
          </a:p>
          <a:p>
            <a:pPr lvl="1"/>
            <a:r>
              <a:rPr lang="en-US" dirty="0" smtClean="0"/>
              <a:t>paths restricted by grid connectivity are longer than necessary</a:t>
            </a:r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Wave-Front Planner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3/21/2018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274320" lvl="1">
              <a:spcBef>
                <a:spcPts val="600"/>
              </a:spcBef>
              <a:buClr>
                <a:schemeClr val="accent1"/>
              </a:buClr>
            </a:pPr>
            <a:r>
              <a:rPr lang="en-US" dirty="0" smtClean="0"/>
              <a:t>paths restricted by grid connectivity are longer than necessary</a:t>
            </a:r>
          </a:p>
          <a:p>
            <a:pPr marL="548640" lvl="2">
              <a:spcBef>
                <a:spcPts val="600"/>
              </a:spcBef>
              <a:buClr>
                <a:schemeClr val="accent1"/>
              </a:buClr>
            </a:pPr>
            <a:r>
              <a:rPr lang="en-US" dirty="0" smtClean="0"/>
              <a:t>Manhattan distance = 9</a:t>
            </a:r>
          </a:p>
          <a:p>
            <a:pPr marL="548640" lvl="2">
              <a:spcBef>
                <a:spcPts val="600"/>
              </a:spcBef>
              <a:buClr>
                <a:schemeClr val="accent1"/>
              </a:buClr>
            </a:pPr>
            <a:r>
              <a:rPr lang="en-US" dirty="0" smtClean="0"/>
              <a:t>straight line distance = </a:t>
            </a:r>
            <a:r>
              <a:rPr lang="en-US" dirty="0" err="1" smtClean="0">
                <a:solidFill>
                  <a:srgbClr val="0000FF"/>
                </a:solidFill>
              </a:rPr>
              <a:t>sqrt</a:t>
            </a:r>
            <a:r>
              <a:rPr lang="en-US" dirty="0" smtClean="0">
                <a:solidFill>
                  <a:srgbClr val="0000FF"/>
                </a:solidFill>
              </a:rPr>
              <a:t>(16 + 25) = 6.403…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3035808" y="2261616"/>
          <a:ext cx="3072384" cy="30723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40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40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40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8404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8404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8404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8404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8404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84048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4048"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4048"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4048"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4048"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4048"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4048"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4048"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cxnSp>
        <p:nvCxnSpPr>
          <p:cNvPr id="9" name="Straight Connector 8"/>
          <p:cNvCxnSpPr/>
          <p:nvPr/>
        </p:nvCxnSpPr>
        <p:spPr>
          <a:xfrm>
            <a:off x="3657600" y="2819400"/>
            <a:ext cx="1828800" cy="1524000"/>
          </a:xfrm>
          <a:prstGeom prst="line">
            <a:avLst/>
          </a:prstGeom>
          <a:ln w="762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Greedy Best-First Search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3/21/2018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to avoid searching in all possible directions we might consider searching first in a direction towards the goal</a:t>
            </a:r>
          </a:p>
          <a:p>
            <a:r>
              <a:rPr lang="en-US" dirty="0" smtClean="0"/>
              <a:t>idea	</a:t>
            </a:r>
          </a:p>
          <a:p>
            <a:pPr lvl="1"/>
            <a:r>
              <a:rPr lang="en-US" dirty="0" smtClean="0"/>
              <a:t>use an estimate (called the heuristic) of how far a cell is from the goal</a:t>
            </a:r>
          </a:p>
          <a:p>
            <a:pPr lvl="1"/>
            <a:r>
              <a:rPr lang="en-US" dirty="0" smtClean="0"/>
              <a:t>consider the cell whose heuristic distance is the smallest first</a:t>
            </a: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2651760" y="3657600"/>
          <a:ext cx="3840480" cy="2560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00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4008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6553200" y="3962400"/>
            <a:ext cx="200728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possible path with</a:t>
            </a:r>
            <a:br>
              <a:rPr lang="en-US" dirty="0" smtClean="0"/>
            </a:br>
            <a:r>
              <a:rPr lang="en-US" dirty="0" smtClean="0"/>
              <a:t>heuristic distance =</a:t>
            </a:r>
            <a:br>
              <a:rPr lang="en-US" dirty="0" smtClean="0"/>
            </a:br>
            <a:r>
              <a:rPr lang="en-US" dirty="0" smtClean="0"/>
              <a:t>Euclidean distance</a:t>
            </a:r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Greedy Best-First Search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3/21/2018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33400" y="6477000"/>
            <a:ext cx="6629400" cy="245110"/>
          </a:xfrm>
        </p:spPr>
        <p:txBody>
          <a:bodyPr/>
          <a:lstStyle/>
          <a:p>
            <a:r>
              <a:rPr lang="en-US" dirty="0" smtClean="0"/>
              <a:t>http://theory.stanford.edu/~amitp/GameProgramming/AStarComparison.html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produces expensive paths when there are concave obstacles</a:t>
            </a:r>
            <a:endParaRPr lang="en-US" dirty="0"/>
          </a:p>
        </p:txBody>
      </p:sp>
      <p:pic>
        <p:nvPicPr>
          <p:cNvPr id="1546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66925" y="1638300"/>
            <a:ext cx="501015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Uniform Spatial Sampling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3/21/2018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very general representation</a:t>
            </a:r>
          </a:p>
          <a:p>
            <a:pPr lvl="1"/>
            <a:r>
              <a:rPr lang="en-US" dirty="0" smtClean="0"/>
              <a:t>grid locations can represent anything</a:t>
            </a:r>
          </a:p>
          <a:p>
            <a:r>
              <a:rPr lang="en-US" dirty="0" smtClean="0"/>
              <a:t>if something moves then the representation does not change dramatically</a:t>
            </a:r>
          </a:p>
          <a:p>
            <a:r>
              <a:rPr lang="en-US" dirty="0" smtClean="0"/>
              <a:t>limited by grid resolution</a:t>
            </a:r>
          </a:p>
          <a:p>
            <a:pPr lvl="1"/>
            <a:r>
              <a:rPr lang="en-US" dirty="0" smtClean="0"/>
              <a:t>large cell size gives a coarse representation</a:t>
            </a:r>
          </a:p>
          <a:p>
            <a:pPr lvl="1"/>
            <a:r>
              <a:rPr lang="en-US" dirty="0" smtClean="0"/>
              <a:t>small cell size is storage intensive</a:t>
            </a:r>
          </a:p>
          <a:p>
            <a:pPr lvl="2"/>
            <a:r>
              <a:rPr lang="en-US" dirty="0" smtClean="0"/>
              <a:t>football pitch at 1cm</a:t>
            </a:r>
            <a:r>
              <a:rPr lang="en-US" baseline="30000" dirty="0" smtClean="0"/>
              <a:t>2</a:t>
            </a:r>
            <a:r>
              <a:rPr lang="en-US" dirty="0" smtClean="0"/>
              <a:t> resolution</a:t>
            </a:r>
          </a:p>
          <a:p>
            <a:pPr lvl="3"/>
            <a:r>
              <a:rPr lang="en-US" dirty="0" smtClean="0"/>
              <a:t>105m x 68m x 100 x 100 = 71,400, 000 cells</a:t>
            </a:r>
          </a:p>
          <a:p>
            <a:pPr lvl="2"/>
            <a:r>
              <a:rPr lang="en-US" dirty="0" smtClean="0"/>
              <a:t>3D is much worse</a:t>
            </a:r>
            <a:endParaRPr 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A*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3/21/2018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A* is a common algorithm in game AI programming and robotics</a:t>
            </a:r>
          </a:p>
          <a:p>
            <a:pPr lvl="1"/>
            <a:r>
              <a:rPr lang="en-US" dirty="0" smtClean="0"/>
              <a:t>first described in 1968</a:t>
            </a:r>
          </a:p>
          <a:p>
            <a:pPr lvl="1"/>
            <a:r>
              <a:rPr lang="en-US" dirty="0" smtClean="0">
                <a:hlinkClick r:id="rId2"/>
              </a:rPr>
              <a:t>http://theory.stanford.edu/~amitp/GameProgramming/</a:t>
            </a:r>
            <a:endParaRPr lang="en-US" dirty="0" smtClean="0"/>
          </a:p>
          <a:p>
            <a:r>
              <a:rPr lang="en-US" dirty="0" smtClean="0"/>
              <a:t>A* is the foundation for Theta*</a:t>
            </a:r>
          </a:p>
          <a:p>
            <a:pPr lvl="1"/>
            <a:r>
              <a:rPr lang="en-US" dirty="0" smtClean="0"/>
              <a:t>Daniel, Nash, Koenig. Theta*: Any-Angle Planning on Grids, Journal of Artificial Intelligence Research, 39, 2010.</a:t>
            </a:r>
          </a:p>
          <a:p>
            <a:pPr lvl="1"/>
            <a:r>
              <a:rPr lang="en-US" dirty="0" smtClean="0"/>
              <a:t>path planning on a grid where paths are allowed to pass through cells at any angle (not just using 4- or 8-connectivity)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A*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3/21/2018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A* combines two pieces of information</a:t>
            </a:r>
          </a:p>
          <a:p>
            <a:pPr lvl="1"/>
            <a:r>
              <a:rPr lang="en-US" dirty="0" smtClean="0"/>
              <a:t>g(n) : the cost of the path from the starting point to n</a:t>
            </a:r>
          </a:p>
          <a:p>
            <a:pPr lvl="1"/>
            <a:r>
              <a:rPr lang="en-US" dirty="0" smtClean="0"/>
              <a:t>h(n) : the heuristic cost of the path from n to the goal</a:t>
            </a:r>
          </a:p>
          <a:p>
            <a:pPr lvl="1"/>
            <a:r>
              <a:rPr lang="en-US" dirty="0" smtClean="0"/>
              <a:t>considers the cell n with the lowest cost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	f(n) = g(n) + h(n)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first</a:t>
            </a:r>
          </a:p>
          <a:p>
            <a:r>
              <a:rPr lang="en-US" dirty="0" smtClean="0"/>
              <a:t>compromise between </a:t>
            </a:r>
            <a:r>
              <a:rPr lang="en-US" dirty="0" err="1" smtClean="0"/>
              <a:t>Dijkstra’s</a:t>
            </a:r>
            <a:r>
              <a:rPr lang="en-US" dirty="0" smtClean="0"/>
              <a:t> algorithm and greedy best-first search</a:t>
            </a:r>
            <a:endParaRPr lang="en-US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A*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3/21/2018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32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heuristic distance function h(n) affects how the algorithm performs the search</a:t>
            </a:r>
          </a:p>
          <a:p>
            <a:pPr lvl="1"/>
            <a:r>
              <a:rPr lang="en-US" dirty="0" smtClean="0"/>
              <a:t>h(n) = 0</a:t>
            </a:r>
          </a:p>
          <a:p>
            <a:pPr lvl="2"/>
            <a:r>
              <a:rPr lang="en-US" dirty="0" smtClean="0"/>
              <a:t>equivalent to </a:t>
            </a:r>
            <a:r>
              <a:rPr lang="en-US" dirty="0" err="1" smtClean="0"/>
              <a:t>Dijkstra’s</a:t>
            </a:r>
            <a:r>
              <a:rPr lang="en-US" dirty="0" smtClean="0"/>
              <a:t> algorithm</a:t>
            </a:r>
          </a:p>
          <a:p>
            <a:pPr lvl="1"/>
            <a:r>
              <a:rPr lang="en-US" dirty="0" smtClean="0"/>
              <a:t>h(n) &lt;= true cost of moving from n to the goal</a:t>
            </a:r>
          </a:p>
          <a:p>
            <a:pPr lvl="2"/>
            <a:r>
              <a:rPr lang="en-US" dirty="0" smtClean="0"/>
              <a:t>guaranteed to find a shortest path</a:t>
            </a:r>
          </a:p>
          <a:p>
            <a:pPr lvl="2"/>
            <a:r>
              <a:rPr lang="en-US" dirty="0" smtClean="0"/>
              <a:t>the smaller h(n) the more it expands the search to cells closer to the start</a:t>
            </a:r>
          </a:p>
          <a:p>
            <a:pPr lvl="1"/>
            <a:r>
              <a:rPr lang="en-US" dirty="0" smtClean="0"/>
              <a:t>h(n) = true cost of moving from n to the goal</a:t>
            </a:r>
          </a:p>
          <a:p>
            <a:pPr lvl="2"/>
            <a:r>
              <a:rPr lang="en-US" dirty="0" smtClean="0"/>
              <a:t>will find a best path with the minimal amount of searching</a:t>
            </a:r>
          </a:p>
          <a:p>
            <a:pPr lvl="1"/>
            <a:r>
              <a:rPr lang="en-US" dirty="0" smtClean="0"/>
              <a:t>h(n) &gt; true cost of moving from n to the goal some of the time</a:t>
            </a:r>
          </a:p>
          <a:p>
            <a:pPr lvl="2"/>
            <a:r>
              <a:rPr lang="en-US" dirty="0" smtClean="0"/>
              <a:t>not guaranteed to find a shortest path but might find a path in a shorter amount of time</a:t>
            </a:r>
          </a:p>
          <a:p>
            <a:pPr lvl="1"/>
            <a:r>
              <a:rPr lang="en-US" dirty="0" smtClean="0"/>
              <a:t>h(n) &gt;&gt; true cost of moving from n to the goal	</a:t>
            </a:r>
          </a:p>
          <a:p>
            <a:pPr lvl="2"/>
            <a:r>
              <a:rPr lang="en-US" dirty="0" smtClean="0"/>
              <a:t>behaves like greedy best-first search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A*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3/21/2018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09600" y="6477000"/>
            <a:ext cx="6553200" cy="245110"/>
          </a:xfrm>
        </p:spPr>
        <p:txBody>
          <a:bodyPr/>
          <a:lstStyle/>
          <a:p>
            <a:r>
              <a:rPr lang="en-US" dirty="0" smtClean="0"/>
              <a:t>http://en.wikipedia.org/wiki/File:Astar_progress_animation.gif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33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274320" lvl="1">
              <a:spcBef>
                <a:spcPts val="600"/>
              </a:spcBef>
              <a:buClr>
                <a:schemeClr val="accent1"/>
              </a:buClr>
            </a:pPr>
            <a:r>
              <a:rPr lang="en-US" sz="2600" dirty="0" smtClean="0"/>
              <a:t>h(n) &lt;= true cost of moving from n to the goal</a:t>
            </a:r>
          </a:p>
          <a:p>
            <a:endParaRPr lang="en-US" dirty="0"/>
          </a:p>
        </p:txBody>
      </p:sp>
      <p:pic>
        <p:nvPicPr>
          <p:cNvPr id="155651" name="Picture 3" descr="C:\Users\burton\Desktop\4421\2012\Astar_progress_animation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875" y="2428875"/>
            <a:ext cx="2000250" cy="20002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A*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3/21/2018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33400" y="6477000"/>
            <a:ext cx="6629400" cy="245110"/>
          </a:xfrm>
        </p:spPr>
        <p:txBody>
          <a:bodyPr/>
          <a:lstStyle/>
          <a:p>
            <a:r>
              <a:rPr lang="en-US" dirty="0" smtClean="0"/>
              <a:t>http://en.wikipedia.org/wiki/File:Weighted_A_star_with_eps_5.gif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34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h(n) &gt; true cost of moving from n to the goal </a:t>
            </a:r>
            <a:endParaRPr lang="en-US" dirty="0"/>
          </a:p>
        </p:txBody>
      </p:sp>
      <p:pic>
        <p:nvPicPr>
          <p:cNvPr id="156675" name="Picture 3" descr="C:\Users\burton\Desktop\4421\2012\Weighted_A_star_with_eps_5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875" y="2428875"/>
            <a:ext cx="2000250" cy="20002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Potential Functions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3/21/2018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35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in continuous space potential functions can be used for path planning</a:t>
            </a:r>
          </a:p>
          <a:p>
            <a:r>
              <a:rPr lang="en-US" dirty="0" smtClean="0"/>
              <a:t>a potential function is a differentiable real-valued function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dirty="0" smtClean="0"/>
              <a:t> 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i.e.,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dirty="0" smtClean="0"/>
              <a:t> assigns a scalar real value to every point in space</a:t>
            </a:r>
          </a:p>
          <a:p>
            <a:r>
              <a:rPr lang="en-US" dirty="0" smtClean="0"/>
              <a:t>potential functions you might know</a:t>
            </a:r>
          </a:p>
          <a:p>
            <a:pPr lvl="1"/>
            <a:r>
              <a:rPr lang="en-US" dirty="0" smtClean="0"/>
              <a:t>gravitational potential</a:t>
            </a:r>
          </a:p>
          <a:p>
            <a:pPr lvl="1"/>
            <a:r>
              <a:rPr lang="en-US" smtClean="0"/>
              <a:t>electrostatic potential</a:t>
            </a:r>
            <a:endParaRPr lang="en-US" dirty="0"/>
          </a:p>
        </p:txBody>
      </p:sp>
      <p:graphicFrame>
        <p:nvGraphicFramePr>
          <p:cNvPr id="120834" name="Object 2"/>
          <p:cNvGraphicFramePr>
            <a:graphicFrameLocks noChangeAspect="1"/>
          </p:cNvGraphicFramePr>
          <p:nvPr/>
        </p:nvGraphicFramePr>
        <p:xfrm>
          <a:off x="3797300" y="2209800"/>
          <a:ext cx="154940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0835" name="Equation" r:id="rId3" imgW="774360" imgH="203040" progId="Equation.3">
                  <p:embed/>
                </p:oleObj>
              </mc:Choice>
              <mc:Fallback>
                <p:oleObj name="Equation" r:id="rId3" imgW="774360" imgH="2030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97300" y="2209800"/>
                        <a:ext cx="1549400" cy="406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Goal Potential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3/21/2018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36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goal potential should be an attractive potential</a:t>
            </a:r>
          </a:p>
          <a:p>
            <a:pPr lvl="1"/>
            <a:r>
              <a:rPr lang="en-US" dirty="0" smtClean="0"/>
              <a:t>small near the goal</a:t>
            </a:r>
          </a:p>
          <a:p>
            <a:pPr lvl="1"/>
            <a:r>
              <a:rPr lang="en-US" dirty="0" smtClean="0"/>
              <a:t>large far from the goal</a:t>
            </a:r>
          </a:p>
          <a:p>
            <a:pPr lvl="1"/>
            <a:r>
              <a:rPr lang="en-US" dirty="0" smtClean="0"/>
              <a:t>monotonically increasing</a:t>
            </a:r>
          </a:p>
          <a:p>
            <a:pPr lvl="2"/>
            <a:r>
              <a:rPr lang="en-US" dirty="0" smtClean="0"/>
              <a:t>nice too if it is continuously differentiable</a:t>
            </a:r>
            <a:endParaRPr lang="en-US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Goal Potential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3/21/2018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37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consider the quadratic potential</a:t>
            </a:r>
            <a:endParaRPr lang="en-US" dirty="0"/>
          </a:p>
        </p:txBody>
      </p:sp>
      <p:graphicFrame>
        <p:nvGraphicFramePr>
          <p:cNvPr id="138242" name="Object 2"/>
          <p:cNvGraphicFramePr>
            <a:graphicFrameLocks noChangeAspect="1"/>
          </p:cNvGraphicFramePr>
          <p:nvPr/>
        </p:nvGraphicFramePr>
        <p:xfrm>
          <a:off x="3213100" y="1524000"/>
          <a:ext cx="27178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8243" name="Equation" r:id="rId3" imgW="1358640" imgH="304560" progId="Equation.3">
                  <p:embed/>
                </p:oleObj>
              </mc:Choice>
              <mc:Fallback>
                <p:oleObj name="Equation" r:id="rId3" imgW="1358640" imgH="30456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13100" y="1524000"/>
                        <a:ext cx="2717800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Freeform 10"/>
          <p:cNvSpPr/>
          <p:nvPr/>
        </p:nvSpPr>
        <p:spPr>
          <a:xfrm>
            <a:off x="2044558" y="3421295"/>
            <a:ext cx="4726113" cy="1244885"/>
          </a:xfrm>
          <a:custGeom>
            <a:avLst/>
            <a:gdLst>
              <a:gd name="connsiteX0" fmla="*/ 0 w 4726113"/>
              <a:gd name="connsiteY0" fmla="*/ 10275 h 1244885"/>
              <a:gd name="connsiteX1" fmla="*/ 2527443 w 4726113"/>
              <a:gd name="connsiteY1" fmla="*/ 1243173 h 1244885"/>
              <a:gd name="connsiteX2" fmla="*/ 4726113 w 4726113"/>
              <a:gd name="connsiteY2" fmla="*/ 0 h 1244885"/>
              <a:gd name="connsiteX0" fmla="*/ 0 w 4726113"/>
              <a:gd name="connsiteY0" fmla="*/ 10275 h 1244885"/>
              <a:gd name="connsiteX1" fmla="*/ 2527443 w 4726113"/>
              <a:gd name="connsiteY1" fmla="*/ 1243173 h 1244885"/>
              <a:gd name="connsiteX2" fmla="*/ 4726113 w 4726113"/>
              <a:gd name="connsiteY2" fmla="*/ 0 h 1244885"/>
              <a:gd name="connsiteX0" fmla="*/ 0 w 4726113"/>
              <a:gd name="connsiteY0" fmla="*/ 10275 h 1244885"/>
              <a:gd name="connsiteX1" fmla="*/ 2527443 w 4726113"/>
              <a:gd name="connsiteY1" fmla="*/ 1243173 h 1244885"/>
              <a:gd name="connsiteX2" fmla="*/ 4726113 w 4726113"/>
              <a:gd name="connsiteY2" fmla="*/ 0 h 1244885"/>
              <a:gd name="connsiteX0" fmla="*/ 0 w 5092558"/>
              <a:gd name="connsiteY0" fmla="*/ 219183 h 1453793"/>
              <a:gd name="connsiteX1" fmla="*/ 2527443 w 5092558"/>
              <a:gd name="connsiteY1" fmla="*/ 1452081 h 1453793"/>
              <a:gd name="connsiteX2" fmla="*/ 4726113 w 5092558"/>
              <a:gd name="connsiteY2" fmla="*/ 208908 h 1453793"/>
              <a:gd name="connsiteX3" fmla="*/ 4726113 w 5092558"/>
              <a:gd name="connsiteY3" fmla="*/ 198634 h 1453793"/>
              <a:gd name="connsiteX0" fmla="*/ 0 w 5145213"/>
              <a:gd name="connsiteY0" fmla="*/ 165386 h 1399996"/>
              <a:gd name="connsiteX1" fmla="*/ 2527443 w 5145213"/>
              <a:gd name="connsiteY1" fmla="*/ 1398284 h 1399996"/>
              <a:gd name="connsiteX2" fmla="*/ 4726113 w 5145213"/>
              <a:gd name="connsiteY2" fmla="*/ 155111 h 1399996"/>
              <a:gd name="connsiteX3" fmla="*/ 5042042 w 5145213"/>
              <a:gd name="connsiteY3" fmla="*/ 467617 h 1399996"/>
              <a:gd name="connsiteX0" fmla="*/ 0 w 4726113"/>
              <a:gd name="connsiteY0" fmla="*/ 10275 h 1244885"/>
              <a:gd name="connsiteX1" fmla="*/ 2527443 w 4726113"/>
              <a:gd name="connsiteY1" fmla="*/ 1243173 h 1244885"/>
              <a:gd name="connsiteX2" fmla="*/ 4726113 w 4726113"/>
              <a:gd name="connsiteY2" fmla="*/ 0 h 1244885"/>
              <a:gd name="connsiteX0" fmla="*/ 0 w 4726113"/>
              <a:gd name="connsiteY0" fmla="*/ 10275 h 1244885"/>
              <a:gd name="connsiteX1" fmla="*/ 2527443 w 4726113"/>
              <a:gd name="connsiteY1" fmla="*/ 1243173 h 1244885"/>
              <a:gd name="connsiteX2" fmla="*/ 4726113 w 4726113"/>
              <a:gd name="connsiteY2" fmla="*/ 0 h 12448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726113" h="1244885">
                <a:moveTo>
                  <a:pt x="0" y="10275"/>
                </a:moveTo>
                <a:cubicBezTo>
                  <a:pt x="799672" y="708917"/>
                  <a:pt x="1739758" y="1244885"/>
                  <a:pt x="2527443" y="1243173"/>
                </a:cubicBezTo>
                <a:cubicBezTo>
                  <a:pt x="3315128" y="1241461"/>
                  <a:pt x="4249649" y="518987"/>
                  <a:pt x="4726113" y="0"/>
                </a:cubicBez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4495800" y="4572000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3244873" y="4876800"/>
            <a:ext cx="265425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goal</a:t>
            </a:r>
          </a:p>
          <a:p>
            <a:pPr algn="ctr"/>
            <a:r>
              <a:rPr lang="en-US" dirty="0" smtClean="0"/>
              <a:t>located at a minimum in U</a:t>
            </a:r>
            <a:endParaRPr lang="en-US" dirty="0"/>
          </a:p>
        </p:txBody>
      </p:sp>
      <p:sp>
        <p:nvSpPr>
          <p:cNvPr id="14" name="Oval 13"/>
          <p:cNvSpPr/>
          <p:nvPr/>
        </p:nvSpPr>
        <p:spPr>
          <a:xfrm>
            <a:off x="2133600" y="3352800"/>
            <a:ext cx="152400" cy="152400"/>
          </a:xfrm>
          <a:prstGeom prst="ellipse">
            <a:avLst/>
          </a:prstGeom>
          <a:solidFill>
            <a:srgbClr val="00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2286000" y="3505200"/>
            <a:ext cx="381000" cy="3048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2743200" y="3429000"/>
            <a:ext cx="24087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“rolls” towards the goal</a:t>
            </a:r>
            <a:endParaRPr lang="en-US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Goal Potential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3/21/2018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38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“rolling towards the goal” can be accomplished using gradient descent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gradient descent</a:t>
            </a:r>
          </a:p>
          <a:p>
            <a:pPr lvl="1"/>
            <a:r>
              <a:rPr lang="en-US" dirty="0" smtClean="0"/>
              <a:t>starting at initial configuration, take a small step in the direction opposite to the gradient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dirty="0" smtClean="0"/>
              <a:t> until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|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F| =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0</a:t>
            </a:r>
            <a:endParaRPr lang="en-US" dirty="0"/>
          </a:p>
        </p:txBody>
      </p:sp>
      <p:graphicFrame>
        <p:nvGraphicFramePr>
          <p:cNvPr id="139266" name="Object 2"/>
          <p:cNvGraphicFramePr>
            <a:graphicFrameLocks noChangeAspect="1"/>
          </p:cNvGraphicFramePr>
          <p:nvPr/>
        </p:nvGraphicFramePr>
        <p:xfrm>
          <a:off x="3619500" y="1676400"/>
          <a:ext cx="1905000" cy="193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9267" name="Equation" r:id="rId3" imgW="952200" imgH="965160" progId="Equation.3">
                  <p:embed/>
                </p:oleObj>
              </mc:Choice>
              <mc:Fallback>
                <p:oleObj name="Equation" r:id="rId3" imgW="952200" imgH="96516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19500" y="1676400"/>
                        <a:ext cx="1905000" cy="1930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Goal Potential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3/21/2018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39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notice that the wave-front planner basically works this way</a:t>
            </a:r>
          </a:p>
          <a:p>
            <a:pPr lvl="1"/>
            <a:r>
              <a:rPr lang="en-US" dirty="0" smtClean="0"/>
              <a:t>it defines a potential where there is only one minimum</a:t>
            </a:r>
          </a:p>
          <a:p>
            <a:pPr lvl="2"/>
            <a:r>
              <a:rPr lang="en-US" dirty="0" smtClean="0"/>
              <a:t>the minimum is located at the goal</a:t>
            </a:r>
          </a:p>
          <a:p>
            <a:pPr lvl="1"/>
            <a:r>
              <a:rPr lang="en-US" dirty="0" smtClean="0"/>
              <a:t>it then uses gradient descent to move towards the goal</a:t>
            </a: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2532888" y="2590800"/>
          <a:ext cx="4096512" cy="40965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60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60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603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603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5603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5603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5603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5603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5603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256032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256032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256032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256032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256032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256032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256032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</a:tblGrid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37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38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36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37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24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35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36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24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34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35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24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34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24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29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28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27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26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26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27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28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29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29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28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27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26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27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28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29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34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34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35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49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48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46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45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44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39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38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37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36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35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36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49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47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46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45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44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39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38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37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36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37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912397" y="6336268"/>
            <a:ext cx="6204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start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Recursive Hierarchical Representations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3/21/2018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storage space can be conserved by observing that free space cells and occupied cells tend to cluster</a:t>
            </a:r>
          </a:p>
          <a:p>
            <a:pPr lvl="1"/>
            <a:r>
              <a:rPr lang="en-US" dirty="0" smtClean="0"/>
              <a:t>group the clusters into larger cells</a:t>
            </a:r>
          </a:p>
          <a:p>
            <a:r>
              <a:rPr lang="en-US" dirty="0" err="1" smtClean="0"/>
              <a:t>quadtree</a:t>
            </a:r>
            <a:endParaRPr lang="en-US" dirty="0" smtClean="0"/>
          </a:p>
          <a:p>
            <a:pPr lvl="1"/>
            <a:r>
              <a:rPr lang="en-US" dirty="0" smtClean="0"/>
              <a:t>recursively subdivide space into 4 equal-sized cells until every cell is either uniformly free or uniformly occupied</a:t>
            </a:r>
          </a:p>
          <a:p>
            <a:pPr lvl="2"/>
            <a:r>
              <a:rPr lang="en-US" dirty="0" smtClean="0"/>
              <a:t>or some threshold resolution is reached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Quadtree</a:t>
            </a:r>
            <a:r>
              <a:rPr lang="en-US" dirty="0" smtClean="0"/>
              <a:t> Decomposition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3/21/2018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2514600" y="1389888"/>
          <a:ext cx="4096512" cy="40965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60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60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603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603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5603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5603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5603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5603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5603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256032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256032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256032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256032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256032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256032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256032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</a:tblGrid>
              <a:tr h="256032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7086600" y="2685288"/>
            <a:ext cx="2286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086600" y="3218688"/>
            <a:ext cx="228600" cy="22860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7391400" y="2609088"/>
            <a:ext cx="11274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free space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7391400" y="3154156"/>
            <a:ext cx="10230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occupied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Quadtree</a:t>
            </a:r>
            <a:r>
              <a:rPr lang="en-US" dirty="0" smtClean="0"/>
              <a:t> Decomposition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3/21/2018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2514600" y="1389888"/>
          <a:ext cx="4096512" cy="40965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60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60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603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603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5603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5603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5603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5603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5603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256032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256032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256032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256032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256032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256032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256032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</a:tblGrid>
              <a:tr h="256032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7086600" y="2685288"/>
            <a:ext cx="2286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086600" y="3218688"/>
            <a:ext cx="228600" cy="22860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7391400" y="2609088"/>
            <a:ext cx="11274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free space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7391400" y="3154156"/>
            <a:ext cx="10230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occupied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Quadtree</a:t>
            </a:r>
            <a:r>
              <a:rPr lang="en-US" dirty="0" smtClean="0"/>
              <a:t> Decomposition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3/21/2018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2514600" y="1389888"/>
          <a:ext cx="4096512" cy="40965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60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60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603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603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5603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5603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5603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5603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5603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256032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256032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256032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256032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256032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256032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256032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</a:tblGrid>
              <a:tr h="256032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7086600" y="2685288"/>
            <a:ext cx="2286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086600" y="3218688"/>
            <a:ext cx="228600" cy="22860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7391400" y="2609088"/>
            <a:ext cx="11274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free space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7391400" y="3154156"/>
            <a:ext cx="10230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occupied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Quadtree</a:t>
            </a:r>
            <a:r>
              <a:rPr lang="en-US" dirty="0" smtClean="0"/>
              <a:t> Decomposition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3/21/2018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2514600" y="1389888"/>
          <a:ext cx="4096512" cy="40965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60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60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603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603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5603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5603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5603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5603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5603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256032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256032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256032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256032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256032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256032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256032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</a:tblGrid>
              <a:tr h="256032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7086600" y="2685288"/>
            <a:ext cx="2286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086600" y="3218688"/>
            <a:ext cx="228600" cy="22860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7391400" y="2609088"/>
            <a:ext cx="11274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free space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7391400" y="3154156"/>
            <a:ext cx="10230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occupied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Quadtree</a:t>
            </a:r>
            <a:r>
              <a:rPr lang="en-US" dirty="0" smtClean="0"/>
              <a:t> Decomposition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3/21/2018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2514600" y="1389888"/>
          <a:ext cx="4096512" cy="40965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60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60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603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603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5603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5603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5603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5603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5603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256032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256032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256032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256032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256032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256032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256032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</a:tblGrid>
              <a:tr h="256032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7086600" y="2685288"/>
            <a:ext cx="2286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086600" y="3218688"/>
            <a:ext cx="228600" cy="22860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7391400" y="2609088"/>
            <a:ext cx="11274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free space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7391400" y="3154156"/>
            <a:ext cx="10230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occupied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3934</TotalTime>
  <Words>4138</Words>
  <Application>Microsoft Office PowerPoint</Application>
  <PresentationFormat>On-screen Show (4:3)</PresentationFormat>
  <Paragraphs>3353</Paragraphs>
  <Slides>39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7" baseType="lpstr">
      <vt:lpstr>Bookman Old Style</vt:lpstr>
      <vt:lpstr>Calibri</vt:lpstr>
      <vt:lpstr>Gill Sans MT</vt:lpstr>
      <vt:lpstr>Times New Roman</vt:lpstr>
      <vt:lpstr>Wingdings</vt:lpstr>
      <vt:lpstr>Wingdings 3</vt:lpstr>
      <vt:lpstr>Origin</vt:lpstr>
      <vt:lpstr>Equation</vt:lpstr>
      <vt:lpstr>Path Planning in Discrete Sampled Space</vt:lpstr>
      <vt:lpstr>Spatial Decomposition</vt:lpstr>
      <vt:lpstr>Uniform Spatial Sampling</vt:lpstr>
      <vt:lpstr>Recursive Hierarchical Representations</vt:lpstr>
      <vt:lpstr>Quadtree Decomposition</vt:lpstr>
      <vt:lpstr>Quadtree Decomposition</vt:lpstr>
      <vt:lpstr>Quadtree Decomposition</vt:lpstr>
      <vt:lpstr>Quadtree Decomposition</vt:lpstr>
      <vt:lpstr>Quadtree Decomposition</vt:lpstr>
      <vt:lpstr>Quadtree Decomposition</vt:lpstr>
      <vt:lpstr>Connectivity in Discrete Sampled Space</vt:lpstr>
      <vt:lpstr>4-Connectivity</vt:lpstr>
      <vt:lpstr>Wave-Front Planner</vt:lpstr>
      <vt:lpstr>Wave-Front Planner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Wave-Front Planner</vt:lpstr>
      <vt:lpstr>PowerPoint Presentation</vt:lpstr>
      <vt:lpstr>Another Example</vt:lpstr>
      <vt:lpstr>PowerPoint Presentation</vt:lpstr>
      <vt:lpstr>PowerPoint Presentation</vt:lpstr>
      <vt:lpstr>Wave-Front Planner</vt:lpstr>
      <vt:lpstr>Wave-Front Planner</vt:lpstr>
      <vt:lpstr>Greedy Best-First Search</vt:lpstr>
      <vt:lpstr>Greedy Best-First Search</vt:lpstr>
      <vt:lpstr>A*</vt:lpstr>
      <vt:lpstr>A*</vt:lpstr>
      <vt:lpstr>A*</vt:lpstr>
      <vt:lpstr>A*</vt:lpstr>
      <vt:lpstr>A*</vt:lpstr>
      <vt:lpstr>Potential Functions</vt:lpstr>
      <vt:lpstr>Goal Potential</vt:lpstr>
      <vt:lpstr>Goal Potential</vt:lpstr>
      <vt:lpstr>Goal Potential</vt:lpstr>
      <vt:lpstr>Goal Potential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Day 02</dc:title>
  <dc:creator>mab</dc:creator>
  <cp:lastModifiedBy>burton</cp:lastModifiedBy>
  <cp:revision>67</cp:revision>
  <dcterms:created xsi:type="dcterms:W3CDTF">2011-01-07T01:27:12Z</dcterms:created>
  <dcterms:modified xsi:type="dcterms:W3CDTF">2018-03-21T17:04:39Z</dcterms:modified>
</cp:coreProperties>
</file>